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3" r:id="rId2"/>
  </p:sldMasterIdLst>
  <p:notesMasterIdLst>
    <p:notesMasterId r:id="rId16"/>
  </p:notesMasterIdLst>
  <p:sldIdLst>
    <p:sldId id="508" r:id="rId3"/>
    <p:sldId id="321" r:id="rId4"/>
    <p:sldId id="525" r:id="rId5"/>
    <p:sldId id="300" r:id="rId6"/>
    <p:sldId id="301" r:id="rId7"/>
    <p:sldId id="323" r:id="rId8"/>
    <p:sldId id="295" r:id="rId9"/>
    <p:sldId id="259" r:id="rId10"/>
    <p:sldId id="324" r:id="rId11"/>
    <p:sldId id="325" r:id="rId12"/>
    <p:sldId id="329" r:id="rId13"/>
    <p:sldId id="501" r:id="rId14"/>
    <p:sldId id="526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黑体" panose="02010609060101010101" pitchFamily="49" charset="-122"/>
      <p:regular r:id="rId21"/>
    </p:embeddedFont>
    <p:embeddedFont>
      <p:font typeface="楷体" panose="02010609060101010101" pitchFamily="49" charset="-122"/>
      <p:regular r:id="rId22"/>
    </p:embeddedFont>
    <p:embeddedFont>
      <p:font typeface="幼圆" panose="02010509060101010101" pitchFamily="49" charset="-122"/>
      <p:regular r:id="rId23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04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6600"/>
    <a:srgbClr val="0000FF"/>
    <a:srgbClr val="009900"/>
    <a:srgbClr val="FF0000"/>
    <a:srgbClr val="FF9933"/>
    <a:srgbClr val="AFF22A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3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44" y="84"/>
      </p:cViewPr>
      <p:guideLst>
        <p:guide orient="horz" pos="2159"/>
        <p:guide orient="horz" pos="1604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eaLnBrk="1" hangingPunct="1"/>
            <a:fld id="{A6320BD3-2B4B-440C-A829-897BF30FA13A}" type="slidenum">
              <a:rPr lang="zh-CN" altLang="en-US" sz="1200" b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fld>
            <a:endParaRPr lang="en-US" altLang="zh-CN" sz="1200" b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eaLnBrk="1" hangingPunct="1"/>
            <a:fld id="{D34E93FA-7D6E-4DC9-AFF5-5064287411BF}" type="slidenum">
              <a:rPr lang="zh-CN" altLang="en-US" sz="1200" b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fld>
            <a:endParaRPr lang="en-US" altLang="zh-CN" sz="1200" b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7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01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70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展开与折叠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ACA1667-F124-488A-96F3-6B66FF94D8B3}"/>
              </a:ext>
            </a:extLst>
          </p:cNvPr>
          <p:cNvGrpSpPr/>
          <p:nvPr userDrawn="1"/>
        </p:nvGrpSpPr>
        <p:grpSpPr>
          <a:xfrm>
            <a:off x="7933855" y="471638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9787BF9-74FD-4C52-B636-1D78CBB71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369BB26D-EE8F-46DF-9E2E-6CBF06B848EC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3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4.emf"/><Relationship Id="rId7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273529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展开与折叠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5" name="圆角矩形 34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7" name="圆角矩形 3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  <p:sp>
        <p:nvSpPr>
          <p:cNvPr id="39" name="圆角矩形 38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组合 4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9"/>
          <p:cNvSpPr txBox="1">
            <a:spLocks noChangeArrowheads="1"/>
          </p:cNvSpPr>
          <p:nvPr/>
        </p:nvSpPr>
        <p:spPr bwMode="auto">
          <a:xfrm>
            <a:off x="515921" y="411510"/>
            <a:ext cx="8150374" cy="1281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下面哪些图形沿虚线折叠后能围成长方体？先想一想，再利用附页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中的图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试一试。</a:t>
            </a:r>
          </a:p>
        </p:txBody>
      </p:sp>
      <p:pic>
        <p:nvPicPr>
          <p:cNvPr id="17412" name="图片 11" descr="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35646"/>
            <a:ext cx="6022181" cy="257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777" y="3950222"/>
            <a:ext cx="516731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delete1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595" y="2881040"/>
            <a:ext cx="350044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delete11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29" y="2881040"/>
            <a:ext cx="351235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 descr="delete11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29" y="4115718"/>
            <a:ext cx="351235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" y="1496695"/>
            <a:ext cx="7500620" cy="2875280"/>
          </a:xfrm>
          <a:prstGeom prst="rect">
            <a:avLst/>
          </a:prstGeom>
        </p:spPr>
      </p:pic>
      <p:sp>
        <p:nvSpPr>
          <p:cNvPr id="14390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9592" y="1670313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第一类，中间四连方，两侧各一个，共六种。</a:t>
            </a:r>
          </a:p>
        </p:txBody>
      </p:sp>
      <p:sp>
        <p:nvSpPr>
          <p:cNvPr id="3" name="矩形 2"/>
          <p:cNvSpPr/>
          <p:nvPr/>
        </p:nvSpPr>
        <p:spPr>
          <a:xfrm>
            <a:off x="911657" y="2069341"/>
            <a:ext cx="7033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第二类，中间三连方，两侧各有一、二个，共三种。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899592" y="2860794"/>
            <a:ext cx="70332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第三类，中间二连方，两侧各有二个，只有一种。</a:t>
            </a:r>
          </a:p>
        </p:txBody>
      </p:sp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903387" y="3705369"/>
            <a:ext cx="56166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第四类，两排各三个，只有一种。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813023" y="97322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" grpId="0"/>
      <p:bldP spid="34" grpId="0"/>
      <p:bldP spid="1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3064A28-1E42-48A3-90F2-E2D19BC5DB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A6E17596-06EC-4AFE-A8F9-44D2D734E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图片 9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79091"/>
            <a:ext cx="5509022" cy="204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34" y="827633"/>
            <a:ext cx="2088356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Box 12"/>
          <p:cNvSpPr txBox="1">
            <a:spLocks noChangeArrowheads="1"/>
          </p:cNvSpPr>
          <p:nvPr/>
        </p:nvSpPr>
        <p:spPr bwMode="auto">
          <a:xfrm>
            <a:off x="1187624" y="3396937"/>
            <a:ext cx="49112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请你找一个正方体的盒子剪一剪，把你得到的展开图画下来。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 descr="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38051"/>
            <a:ext cx="2483644" cy="152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小孩子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554" y="2674338"/>
            <a:ext cx="600208" cy="130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TextBox 12"/>
          <p:cNvSpPr txBox="1">
            <a:spLocks noChangeArrowheads="1"/>
          </p:cNvSpPr>
          <p:nvPr/>
        </p:nvSpPr>
        <p:spPr bwMode="auto">
          <a:xfrm>
            <a:off x="611559" y="897731"/>
            <a:ext cx="81825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全班交流，剪出了几种不同形状的展开图？说一说，分别是如何得到的。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3" name="TextBox 15"/>
          <p:cNvSpPr txBox="1">
            <a:spLocks noChangeArrowheads="1"/>
          </p:cNvSpPr>
          <p:nvPr/>
        </p:nvSpPr>
        <p:spPr bwMode="auto">
          <a:xfrm>
            <a:off x="2339752" y="1275606"/>
            <a:ext cx="6552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同伴合作，把每一种展开图重新折叠成正方体。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 descr="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1810048"/>
            <a:ext cx="369331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 descr="2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2318" y="1720752"/>
            <a:ext cx="3520678" cy="261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 descr="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6599" y="1707654"/>
            <a:ext cx="3665934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1695" y="2427734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AutoShape 27"/>
          <p:cNvSpPr>
            <a:spLocks noChangeArrowheads="1"/>
          </p:cNvSpPr>
          <p:nvPr/>
        </p:nvSpPr>
        <p:spPr bwMode="auto">
          <a:xfrm>
            <a:off x="1916902" y="2475510"/>
            <a:ext cx="2727106" cy="808037"/>
          </a:xfrm>
          <a:prstGeom prst="wedgeRoundRectCallout">
            <a:avLst>
              <a:gd name="adj1" fmla="val -70483"/>
              <a:gd name="adj2" fmla="val -1005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你能总结出所有的展开方法吗？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439465" y="339503"/>
            <a:ext cx="6372895" cy="374441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</a:ln>
        </p:spPr>
        <p:txBody>
          <a:bodyPr wrap="none" lIns="67500" tIns="35100" rIns="67500" bIns="35100" anchor="ctr"/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eaLnBrk="1" hangingPunct="1"/>
            <a:endParaRPr lang="zh-CN" altLang="en-US" sz="1350" b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187624" y="897731"/>
            <a:ext cx="6840759" cy="191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>
              <a:spcBef>
                <a:spcPct val="30000"/>
              </a:spcBef>
            </a:pP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在立体展开图的设计中，为了使图形既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不重复又不遗漏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，就需要进行适当的分类。我们称立方体展开图中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最长的一条为主干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，这一条如果由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四个正方形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组成，就称主干为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四方连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，同样主干有三方连，二方连等。</a:t>
            </a:r>
          </a:p>
        </p:txBody>
      </p:sp>
      <p:grpSp>
        <p:nvGrpSpPr>
          <p:cNvPr id="11268" name="Group 4"/>
          <p:cNvGrpSpPr/>
          <p:nvPr/>
        </p:nvGrpSpPr>
        <p:grpSpPr bwMode="auto">
          <a:xfrm>
            <a:off x="3689771" y="2643758"/>
            <a:ext cx="2538413" cy="1772841"/>
            <a:chOff x="567" y="2976"/>
            <a:chExt cx="1451" cy="1089"/>
          </a:xfrm>
        </p:grpSpPr>
        <p:sp>
          <p:nvSpPr>
            <p:cNvPr id="11270" name="Rectangle 5"/>
            <p:cNvSpPr>
              <a:spLocks noChangeArrowheads="1"/>
            </p:cNvSpPr>
            <p:nvPr/>
          </p:nvSpPr>
          <p:spPr bwMode="auto">
            <a:xfrm>
              <a:off x="567" y="2976"/>
              <a:ext cx="363" cy="363"/>
            </a:xfrm>
            <a:prstGeom prst="rect">
              <a:avLst/>
            </a:prstGeom>
            <a:solidFill>
              <a:srgbClr val="FF00FF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  <p:sp>
          <p:nvSpPr>
            <p:cNvPr id="11271" name="Rectangle 6"/>
            <p:cNvSpPr>
              <a:spLocks noChangeArrowheads="1"/>
            </p:cNvSpPr>
            <p:nvPr/>
          </p:nvSpPr>
          <p:spPr bwMode="auto">
            <a:xfrm>
              <a:off x="567" y="3339"/>
              <a:ext cx="363" cy="363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  <p:sp>
          <p:nvSpPr>
            <p:cNvPr id="11272" name="Rectangle 7"/>
            <p:cNvSpPr>
              <a:spLocks noChangeArrowheads="1"/>
            </p:cNvSpPr>
            <p:nvPr/>
          </p:nvSpPr>
          <p:spPr bwMode="auto">
            <a:xfrm>
              <a:off x="567" y="3702"/>
              <a:ext cx="363" cy="363"/>
            </a:xfrm>
            <a:prstGeom prst="rect">
              <a:avLst/>
            </a:prstGeom>
            <a:solidFill>
              <a:srgbClr val="FF00FF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  <p:sp>
          <p:nvSpPr>
            <p:cNvPr id="11273" name="Rectangle 8"/>
            <p:cNvSpPr>
              <a:spLocks noChangeArrowheads="1"/>
            </p:cNvSpPr>
            <p:nvPr/>
          </p:nvSpPr>
          <p:spPr bwMode="auto">
            <a:xfrm>
              <a:off x="930" y="3339"/>
              <a:ext cx="363" cy="363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  <p:sp>
          <p:nvSpPr>
            <p:cNvPr id="11274" name="Rectangle 9"/>
            <p:cNvSpPr>
              <a:spLocks noChangeArrowheads="1"/>
            </p:cNvSpPr>
            <p:nvPr/>
          </p:nvSpPr>
          <p:spPr bwMode="auto">
            <a:xfrm>
              <a:off x="1292" y="3339"/>
              <a:ext cx="363" cy="363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  <p:sp>
          <p:nvSpPr>
            <p:cNvPr id="11275" name="Rectangle 10"/>
            <p:cNvSpPr>
              <a:spLocks noChangeArrowheads="1"/>
            </p:cNvSpPr>
            <p:nvPr/>
          </p:nvSpPr>
          <p:spPr bwMode="auto">
            <a:xfrm>
              <a:off x="1655" y="3339"/>
              <a:ext cx="363" cy="363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sp>
        <p:nvSpPr>
          <p:cNvPr id="11269" name="Text Box 13"/>
          <p:cNvSpPr txBox="1">
            <a:spLocks noChangeArrowheads="1"/>
          </p:cNvSpPr>
          <p:nvPr/>
        </p:nvSpPr>
        <p:spPr bwMode="auto">
          <a:xfrm>
            <a:off x="2969445" y="275439"/>
            <a:ext cx="37802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/>
            <a:r>
              <a:rPr lang="zh-CN" altLang="en-US" sz="3600" dirty="0">
                <a:solidFill>
                  <a:srgbClr val="FF3300"/>
                </a:solidFill>
              </a:rPr>
              <a:t>你知道吗？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Group 3"/>
          <p:cNvGrpSpPr/>
          <p:nvPr/>
        </p:nvGrpSpPr>
        <p:grpSpPr bwMode="auto">
          <a:xfrm>
            <a:off x="1423918" y="331168"/>
            <a:ext cx="4806554" cy="2708673"/>
            <a:chOff x="158" y="384"/>
            <a:chExt cx="4037" cy="2275"/>
          </a:xfrm>
        </p:grpSpPr>
        <p:grpSp>
          <p:nvGrpSpPr>
            <p:cNvPr id="12333" name="Group 4"/>
            <p:cNvGrpSpPr/>
            <p:nvPr/>
          </p:nvGrpSpPr>
          <p:grpSpPr bwMode="auto">
            <a:xfrm>
              <a:off x="339" y="671"/>
              <a:ext cx="1078" cy="809"/>
              <a:chOff x="567" y="2976"/>
              <a:chExt cx="1451" cy="1089"/>
            </a:xfrm>
          </p:grpSpPr>
          <p:sp>
            <p:nvSpPr>
              <p:cNvPr id="12371" name="Rectangle 5"/>
              <p:cNvSpPr>
                <a:spLocks noChangeArrowheads="1"/>
              </p:cNvSpPr>
              <p:nvPr/>
            </p:nvSpPr>
            <p:spPr bwMode="auto">
              <a:xfrm>
                <a:off x="567" y="297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2" name="Rectangle 6"/>
              <p:cNvSpPr>
                <a:spLocks noChangeArrowheads="1"/>
              </p:cNvSpPr>
              <p:nvPr/>
            </p:nvSpPr>
            <p:spPr bwMode="auto">
              <a:xfrm>
                <a:off x="567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3" name="Rectangle 7"/>
              <p:cNvSpPr>
                <a:spLocks noChangeArrowheads="1"/>
              </p:cNvSpPr>
              <p:nvPr/>
            </p:nvSpPr>
            <p:spPr bwMode="auto">
              <a:xfrm>
                <a:off x="567" y="3702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4" name="Rectangle 8"/>
              <p:cNvSpPr>
                <a:spLocks noChangeArrowheads="1"/>
              </p:cNvSpPr>
              <p:nvPr/>
            </p:nvSpPr>
            <p:spPr bwMode="auto">
              <a:xfrm>
                <a:off x="930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5" name="Rectangle 9"/>
              <p:cNvSpPr>
                <a:spLocks noChangeArrowheads="1"/>
              </p:cNvSpPr>
              <p:nvPr/>
            </p:nvSpPr>
            <p:spPr bwMode="auto">
              <a:xfrm>
                <a:off x="1292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6" name="Rectangle 10"/>
              <p:cNvSpPr>
                <a:spLocks noChangeArrowheads="1"/>
              </p:cNvSpPr>
              <p:nvPr/>
            </p:nvSpPr>
            <p:spPr bwMode="auto">
              <a:xfrm>
                <a:off x="1655" y="333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4" name="Group 11"/>
            <p:cNvGrpSpPr/>
            <p:nvPr/>
          </p:nvGrpSpPr>
          <p:grpSpPr bwMode="auto">
            <a:xfrm>
              <a:off x="1654" y="716"/>
              <a:ext cx="1078" cy="809"/>
              <a:chOff x="2472" y="935"/>
              <a:chExt cx="1451" cy="1089"/>
            </a:xfrm>
          </p:grpSpPr>
          <p:sp>
            <p:nvSpPr>
              <p:cNvPr id="12365" name="Rectangle 12"/>
              <p:cNvSpPr>
                <a:spLocks noChangeArrowheads="1"/>
              </p:cNvSpPr>
              <p:nvPr/>
            </p:nvSpPr>
            <p:spPr bwMode="auto">
              <a:xfrm>
                <a:off x="2472" y="935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6" name="Rectangle 13"/>
              <p:cNvSpPr>
                <a:spLocks noChangeArrowheads="1"/>
              </p:cNvSpPr>
              <p:nvPr/>
            </p:nvSpPr>
            <p:spPr bwMode="auto">
              <a:xfrm>
                <a:off x="2472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7" name="Rectangle 14"/>
              <p:cNvSpPr>
                <a:spLocks noChangeArrowheads="1"/>
              </p:cNvSpPr>
              <p:nvPr/>
            </p:nvSpPr>
            <p:spPr bwMode="auto">
              <a:xfrm>
                <a:off x="2835" y="166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8" name="Rectangle 15"/>
              <p:cNvSpPr>
                <a:spLocks noChangeArrowheads="1"/>
              </p:cNvSpPr>
              <p:nvPr/>
            </p:nvSpPr>
            <p:spPr bwMode="auto">
              <a:xfrm>
                <a:off x="2835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9" name="Rectangle 16"/>
              <p:cNvSpPr>
                <a:spLocks noChangeArrowheads="1"/>
              </p:cNvSpPr>
              <p:nvPr/>
            </p:nvSpPr>
            <p:spPr bwMode="auto">
              <a:xfrm>
                <a:off x="3197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70" name="Rectangle 17"/>
              <p:cNvSpPr>
                <a:spLocks noChangeArrowheads="1"/>
              </p:cNvSpPr>
              <p:nvPr/>
            </p:nvSpPr>
            <p:spPr bwMode="auto">
              <a:xfrm>
                <a:off x="3560" y="129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5" name="Group 18"/>
            <p:cNvGrpSpPr/>
            <p:nvPr/>
          </p:nvGrpSpPr>
          <p:grpSpPr bwMode="auto">
            <a:xfrm>
              <a:off x="2935" y="716"/>
              <a:ext cx="1078" cy="809"/>
              <a:chOff x="2926" y="981"/>
              <a:chExt cx="1451" cy="1089"/>
            </a:xfrm>
          </p:grpSpPr>
          <p:sp>
            <p:nvSpPr>
              <p:cNvPr id="12359" name="Rectangle 19"/>
              <p:cNvSpPr>
                <a:spLocks noChangeArrowheads="1"/>
              </p:cNvSpPr>
              <p:nvPr/>
            </p:nvSpPr>
            <p:spPr bwMode="auto">
              <a:xfrm>
                <a:off x="2926" y="98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0" name="Rectangle 20"/>
              <p:cNvSpPr>
                <a:spLocks noChangeArrowheads="1"/>
              </p:cNvSpPr>
              <p:nvPr/>
            </p:nvSpPr>
            <p:spPr bwMode="auto">
              <a:xfrm>
                <a:off x="2926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1" name="Rectangle 21"/>
              <p:cNvSpPr>
                <a:spLocks noChangeArrowheads="1"/>
              </p:cNvSpPr>
              <p:nvPr/>
            </p:nvSpPr>
            <p:spPr bwMode="auto">
              <a:xfrm>
                <a:off x="3651" y="170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2" name="Rectangle 22"/>
              <p:cNvSpPr>
                <a:spLocks noChangeArrowheads="1"/>
              </p:cNvSpPr>
              <p:nvPr/>
            </p:nvSpPr>
            <p:spPr bwMode="auto">
              <a:xfrm>
                <a:off x="3289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3" name="Rectangle 23"/>
              <p:cNvSpPr>
                <a:spLocks noChangeArrowheads="1"/>
              </p:cNvSpPr>
              <p:nvPr/>
            </p:nvSpPr>
            <p:spPr bwMode="auto">
              <a:xfrm>
                <a:off x="3651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64" name="Rectangle 24"/>
              <p:cNvSpPr>
                <a:spLocks noChangeArrowheads="1"/>
              </p:cNvSpPr>
              <p:nvPr/>
            </p:nvSpPr>
            <p:spPr bwMode="auto">
              <a:xfrm>
                <a:off x="4014" y="134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6" name="Group 25"/>
            <p:cNvGrpSpPr/>
            <p:nvPr/>
          </p:nvGrpSpPr>
          <p:grpSpPr bwMode="auto">
            <a:xfrm>
              <a:off x="294" y="1669"/>
              <a:ext cx="1078" cy="809"/>
              <a:chOff x="431" y="2114"/>
              <a:chExt cx="1451" cy="1089"/>
            </a:xfrm>
          </p:grpSpPr>
          <p:sp>
            <p:nvSpPr>
              <p:cNvPr id="12353" name="Rectangle 26"/>
              <p:cNvSpPr>
                <a:spLocks noChangeArrowheads="1"/>
              </p:cNvSpPr>
              <p:nvPr/>
            </p:nvSpPr>
            <p:spPr bwMode="auto">
              <a:xfrm>
                <a:off x="431" y="211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4" name="Rectangle 27"/>
              <p:cNvSpPr>
                <a:spLocks noChangeArrowheads="1"/>
              </p:cNvSpPr>
              <p:nvPr/>
            </p:nvSpPr>
            <p:spPr bwMode="auto">
              <a:xfrm>
                <a:off x="431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5" name="Rectangle 28"/>
              <p:cNvSpPr>
                <a:spLocks noChangeArrowheads="1"/>
              </p:cNvSpPr>
              <p:nvPr/>
            </p:nvSpPr>
            <p:spPr bwMode="auto">
              <a:xfrm>
                <a:off x="1519" y="284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6" name="Rectangle 29"/>
              <p:cNvSpPr>
                <a:spLocks noChangeArrowheads="1"/>
              </p:cNvSpPr>
              <p:nvPr/>
            </p:nvSpPr>
            <p:spPr bwMode="auto">
              <a:xfrm>
                <a:off x="794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7" name="Rectangle 30"/>
              <p:cNvSpPr>
                <a:spLocks noChangeArrowheads="1"/>
              </p:cNvSpPr>
              <p:nvPr/>
            </p:nvSpPr>
            <p:spPr bwMode="auto">
              <a:xfrm>
                <a:off x="1156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8" name="Rectangle 31"/>
              <p:cNvSpPr>
                <a:spLocks noChangeArrowheads="1"/>
              </p:cNvSpPr>
              <p:nvPr/>
            </p:nvSpPr>
            <p:spPr bwMode="auto">
              <a:xfrm>
                <a:off x="1519" y="2477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7" name="Group 32"/>
            <p:cNvGrpSpPr/>
            <p:nvPr/>
          </p:nvGrpSpPr>
          <p:grpSpPr bwMode="auto">
            <a:xfrm>
              <a:off x="1609" y="1740"/>
              <a:ext cx="1078" cy="809"/>
              <a:chOff x="2200" y="2160"/>
              <a:chExt cx="1451" cy="1089"/>
            </a:xfrm>
          </p:grpSpPr>
          <p:sp>
            <p:nvSpPr>
              <p:cNvPr id="12347" name="Rectangle 33"/>
              <p:cNvSpPr>
                <a:spLocks noChangeArrowheads="1"/>
              </p:cNvSpPr>
              <p:nvPr/>
            </p:nvSpPr>
            <p:spPr bwMode="auto">
              <a:xfrm>
                <a:off x="2562" y="216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8" name="Rectangle 34"/>
              <p:cNvSpPr>
                <a:spLocks noChangeArrowheads="1"/>
              </p:cNvSpPr>
              <p:nvPr/>
            </p:nvSpPr>
            <p:spPr bwMode="auto">
              <a:xfrm>
                <a:off x="2200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9" name="Rectangle 35"/>
              <p:cNvSpPr>
                <a:spLocks noChangeArrowheads="1"/>
              </p:cNvSpPr>
              <p:nvPr/>
            </p:nvSpPr>
            <p:spPr bwMode="auto">
              <a:xfrm>
                <a:off x="2563" y="288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0" name="Rectangle 36"/>
              <p:cNvSpPr>
                <a:spLocks noChangeArrowheads="1"/>
              </p:cNvSpPr>
              <p:nvPr/>
            </p:nvSpPr>
            <p:spPr bwMode="auto">
              <a:xfrm>
                <a:off x="2563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1" name="Rectangle 37"/>
              <p:cNvSpPr>
                <a:spLocks noChangeArrowheads="1"/>
              </p:cNvSpPr>
              <p:nvPr/>
            </p:nvSpPr>
            <p:spPr bwMode="auto">
              <a:xfrm>
                <a:off x="2925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52" name="Rectangle 38"/>
              <p:cNvSpPr>
                <a:spLocks noChangeArrowheads="1"/>
              </p:cNvSpPr>
              <p:nvPr/>
            </p:nvSpPr>
            <p:spPr bwMode="auto">
              <a:xfrm>
                <a:off x="3288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38" name="Group 39"/>
            <p:cNvGrpSpPr/>
            <p:nvPr/>
          </p:nvGrpSpPr>
          <p:grpSpPr bwMode="auto">
            <a:xfrm>
              <a:off x="2890" y="1740"/>
              <a:ext cx="1078" cy="809"/>
              <a:chOff x="3924" y="2160"/>
              <a:chExt cx="1451" cy="1089"/>
            </a:xfrm>
          </p:grpSpPr>
          <p:sp>
            <p:nvSpPr>
              <p:cNvPr id="12341" name="Rectangle 40"/>
              <p:cNvSpPr>
                <a:spLocks noChangeArrowheads="1"/>
              </p:cNvSpPr>
              <p:nvPr/>
            </p:nvSpPr>
            <p:spPr bwMode="auto">
              <a:xfrm>
                <a:off x="4286" y="2160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2" name="Rectangle 41"/>
              <p:cNvSpPr>
                <a:spLocks noChangeArrowheads="1"/>
              </p:cNvSpPr>
              <p:nvPr/>
            </p:nvSpPr>
            <p:spPr bwMode="auto">
              <a:xfrm>
                <a:off x="3924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3" name="Rectangle 42"/>
              <p:cNvSpPr>
                <a:spLocks noChangeArrowheads="1"/>
              </p:cNvSpPr>
              <p:nvPr/>
            </p:nvSpPr>
            <p:spPr bwMode="auto">
              <a:xfrm>
                <a:off x="4649" y="2886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4" name="Rectangle 43"/>
              <p:cNvSpPr>
                <a:spLocks noChangeArrowheads="1"/>
              </p:cNvSpPr>
              <p:nvPr/>
            </p:nvSpPr>
            <p:spPr bwMode="auto">
              <a:xfrm>
                <a:off x="4287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5" name="Rectangle 44"/>
              <p:cNvSpPr>
                <a:spLocks noChangeArrowheads="1"/>
              </p:cNvSpPr>
              <p:nvPr/>
            </p:nvSpPr>
            <p:spPr bwMode="auto">
              <a:xfrm>
                <a:off x="4649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46" name="Rectangle 45"/>
              <p:cNvSpPr>
                <a:spLocks noChangeArrowheads="1"/>
              </p:cNvSpPr>
              <p:nvPr/>
            </p:nvSpPr>
            <p:spPr bwMode="auto">
              <a:xfrm>
                <a:off x="5012" y="2523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339" name="Rectangle 46"/>
            <p:cNvSpPr>
              <a:spLocks noChangeArrowheads="1"/>
            </p:cNvSpPr>
            <p:nvPr/>
          </p:nvSpPr>
          <p:spPr bwMode="auto">
            <a:xfrm>
              <a:off x="1473" y="384"/>
              <a:ext cx="1674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主干为四方连</a:t>
              </a:r>
            </a:p>
          </p:txBody>
        </p:sp>
        <p:sp>
          <p:nvSpPr>
            <p:cNvPr id="12340" name="AutoShape 47"/>
            <p:cNvSpPr>
              <a:spLocks noChangeArrowheads="1"/>
            </p:cNvSpPr>
            <p:nvPr/>
          </p:nvSpPr>
          <p:spPr bwMode="auto">
            <a:xfrm>
              <a:off x="158" y="391"/>
              <a:ext cx="4037" cy="2268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grpSp>
        <p:nvGrpSpPr>
          <p:cNvPr id="12292" name="Group 48"/>
          <p:cNvGrpSpPr/>
          <p:nvPr/>
        </p:nvGrpSpPr>
        <p:grpSpPr bwMode="auto">
          <a:xfrm>
            <a:off x="1043608" y="3075806"/>
            <a:ext cx="6776473" cy="1565672"/>
            <a:chOff x="158" y="2750"/>
            <a:chExt cx="5398" cy="1315"/>
          </a:xfrm>
        </p:grpSpPr>
        <p:grpSp>
          <p:nvGrpSpPr>
            <p:cNvPr id="12303" name="Group 49"/>
            <p:cNvGrpSpPr/>
            <p:nvPr/>
          </p:nvGrpSpPr>
          <p:grpSpPr bwMode="auto">
            <a:xfrm>
              <a:off x="294" y="3137"/>
              <a:ext cx="1079" cy="809"/>
              <a:chOff x="476" y="3248"/>
              <a:chExt cx="1451" cy="1089"/>
            </a:xfrm>
          </p:grpSpPr>
          <p:sp>
            <p:nvSpPr>
              <p:cNvPr id="12327" name="Rectangle 50"/>
              <p:cNvSpPr>
                <a:spLocks noChangeArrowheads="1"/>
              </p:cNvSpPr>
              <p:nvPr/>
            </p:nvSpPr>
            <p:spPr bwMode="auto">
              <a:xfrm>
                <a:off x="838" y="3248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8" name="Rectangle 51"/>
              <p:cNvSpPr>
                <a:spLocks noChangeArrowheads="1"/>
              </p:cNvSpPr>
              <p:nvPr/>
            </p:nvSpPr>
            <p:spPr bwMode="auto">
              <a:xfrm>
                <a:off x="476" y="3249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9" name="Rectangle 52"/>
              <p:cNvSpPr>
                <a:spLocks noChangeArrowheads="1"/>
              </p:cNvSpPr>
              <p:nvPr/>
            </p:nvSpPr>
            <p:spPr bwMode="auto">
              <a:xfrm>
                <a:off x="839" y="3974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0" name="Rectangle 53"/>
              <p:cNvSpPr>
                <a:spLocks noChangeArrowheads="1"/>
              </p:cNvSpPr>
              <p:nvPr/>
            </p:nvSpPr>
            <p:spPr bwMode="auto">
              <a:xfrm>
                <a:off x="839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1" name="Rectangle 54"/>
              <p:cNvSpPr>
                <a:spLocks noChangeArrowheads="1"/>
              </p:cNvSpPr>
              <p:nvPr/>
            </p:nvSpPr>
            <p:spPr bwMode="auto">
              <a:xfrm>
                <a:off x="1201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32" name="Rectangle 55"/>
              <p:cNvSpPr>
                <a:spLocks noChangeArrowheads="1"/>
              </p:cNvSpPr>
              <p:nvPr/>
            </p:nvSpPr>
            <p:spPr bwMode="auto">
              <a:xfrm>
                <a:off x="1564" y="3611"/>
                <a:ext cx="363" cy="363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4" name="Group 56"/>
            <p:cNvGrpSpPr/>
            <p:nvPr/>
          </p:nvGrpSpPr>
          <p:grpSpPr bwMode="auto">
            <a:xfrm>
              <a:off x="1609" y="3211"/>
              <a:ext cx="1079" cy="809"/>
              <a:chOff x="1846" y="2296"/>
              <a:chExt cx="1079" cy="809"/>
            </a:xfrm>
          </p:grpSpPr>
          <p:sp>
            <p:nvSpPr>
              <p:cNvPr id="12321" name="Rectangle 57"/>
              <p:cNvSpPr>
                <a:spLocks noChangeArrowheads="1"/>
              </p:cNvSpPr>
              <p:nvPr/>
            </p:nvSpPr>
            <p:spPr bwMode="auto">
              <a:xfrm>
                <a:off x="2115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2" name="Rectangle 58"/>
              <p:cNvSpPr>
                <a:spLocks noChangeArrowheads="1"/>
              </p:cNvSpPr>
              <p:nvPr/>
            </p:nvSpPr>
            <p:spPr bwMode="auto">
              <a:xfrm>
                <a:off x="1846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3" name="Rectangle 59"/>
              <p:cNvSpPr>
                <a:spLocks noChangeArrowheads="1"/>
              </p:cNvSpPr>
              <p:nvPr/>
            </p:nvSpPr>
            <p:spPr bwMode="auto">
              <a:xfrm>
                <a:off x="2383" y="2835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4" name="Rectangle 60"/>
              <p:cNvSpPr>
                <a:spLocks noChangeArrowheads="1"/>
              </p:cNvSpPr>
              <p:nvPr/>
            </p:nvSpPr>
            <p:spPr bwMode="auto">
              <a:xfrm>
                <a:off x="211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5" name="Rectangle 61"/>
              <p:cNvSpPr>
                <a:spLocks noChangeArrowheads="1"/>
              </p:cNvSpPr>
              <p:nvPr/>
            </p:nvSpPr>
            <p:spPr bwMode="auto">
              <a:xfrm>
                <a:off x="238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6" name="Rectangle 62"/>
              <p:cNvSpPr>
                <a:spLocks noChangeArrowheads="1"/>
              </p:cNvSpPr>
              <p:nvPr/>
            </p:nvSpPr>
            <p:spPr bwMode="auto">
              <a:xfrm>
                <a:off x="265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5" name="Group 63"/>
            <p:cNvGrpSpPr/>
            <p:nvPr/>
          </p:nvGrpSpPr>
          <p:grpSpPr bwMode="auto">
            <a:xfrm>
              <a:off x="2834" y="3211"/>
              <a:ext cx="1079" cy="809"/>
              <a:chOff x="3207" y="2296"/>
              <a:chExt cx="1079" cy="809"/>
            </a:xfrm>
          </p:grpSpPr>
          <p:sp>
            <p:nvSpPr>
              <p:cNvPr id="12315" name="Rectangle 64"/>
              <p:cNvSpPr>
                <a:spLocks noChangeArrowheads="1"/>
              </p:cNvSpPr>
              <p:nvPr/>
            </p:nvSpPr>
            <p:spPr bwMode="auto">
              <a:xfrm>
                <a:off x="3476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6" name="Rectangle 65"/>
              <p:cNvSpPr>
                <a:spLocks noChangeArrowheads="1"/>
              </p:cNvSpPr>
              <p:nvPr/>
            </p:nvSpPr>
            <p:spPr bwMode="auto">
              <a:xfrm>
                <a:off x="3207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7" name="Rectangle 66"/>
              <p:cNvSpPr>
                <a:spLocks noChangeArrowheads="1"/>
              </p:cNvSpPr>
              <p:nvPr/>
            </p:nvSpPr>
            <p:spPr bwMode="auto">
              <a:xfrm>
                <a:off x="4016" y="2835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8" name="Rectangle 67"/>
              <p:cNvSpPr>
                <a:spLocks noChangeArrowheads="1"/>
              </p:cNvSpPr>
              <p:nvPr/>
            </p:nvSpPr>
            <p:spPr bwMode="auto">
              <a:xfrm>
                <a:off x="3477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9" name="Rectangle 68"/>
              <p:cNvSpPr>
                <a:spLocks noChangeArrowheads="1"/>
              </p:cNvSpPr>
              <p:nvPr/>
            </p:nvSpPr>
            <p:spPr bwMode="auto">
              <a:xfrm>
                <a:off x="374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20" name="Rectangle 69"/>
              <p:cNvSpPr>
                <a:spLocks noChangeArrowheads="1"/>
              </p:cNvSpPr>
              <p:nvPr/>
            </p:nvSpPr>
            <p:spPr bwMode="auto">
              <a:xfrm>
                <a:off x="401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grpSp>
          <p:nvGrpSpPr>
            <p:cNvPr id="12306" name="Group 70"/>
            <p:cNvGrpSpPr/>
            <p:nvPr/>
          </p:nvGrpSpPr>
          <p:grpSpPr bwMode="auto">
            <a:xfrm>
              <a:off x="4162" y="3352"/>
              <a:ext cx="1352" cy="539"/>
              <a:chOff x="4656" y="2296"/>
              <a:chExt cx="1352" cy="539"/>
            </a:xfrm>
          </p:grpSpPr>
          <p:sp>
            <p:nvSpPr>
              <p:cNvPr id="12309" name="Rectangle 71"/>
              <p:cNvSpPr>
                <a:spLocks noChangeArrowheads="1"/>
              </p:cNvSpPr>
              <p:nvPr/>
            </p:nvSpPr>
            <p:spPr bwMode="auto">
              <a:xfrm>
                <a:off x="5468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0" name="Rectangle 72"/>
              <p:cNvSpPr>
                <a:spLocks noChangeArrowheads="1"/>
              </p:cNvSpPr>
              <p:nvPr/>
            </p:nvSpPr>
            <p:spPr bwMode="auto">
              <a:xfrm>
                <a:off x="5199" y="2297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1" name="Rectangle 73"/>
              <p:cNvSpPr>
                <a:spLocks noChangeArrowheads="1"/>
              </p:cNvSpPr>
              <p:nvPr/>
            </p:nvSpPr>
            <p:spPr bwMode="auto">
              <a:xfrm>
                <a:off x="5738" y="2296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2" name="Rectangle 74"/>
              <p:cNvSpPr>
                <a:spLocks noChangeArrowheads="1"/>
              </p:cNvSpPr>
              <p:nvPr/>
            </p:nvSpPr>
            <p:spPr bwMode="auto">
              <a:xfrm>
                <a:off x="4656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3" name="Rectangle 75"/>
              <p:cNvSpPr>
                <a:spLocks noChangeArrowheads="1"/>
              </p:cNvSpPr>
              <p:nvPr/>
            </p:nvSpPr>
            <p:spPr bwMode="auto">
              <a:xfrm>
                <a:off x="492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14" name="Rectangle 76"/>
              <p:cNvSpPr>
                <a:spLocks noChangeArrowheads="1"/>
              </p:cNvSpPr>
              <p:nvPr/>
            </p:nvSpPr>
            <p:spPr bwMode="auto">
              <a:xfrm>
                <a:off x="5195" y="2566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307" name="Rectangle 77"/>
            <p:cNvSpPr>
              <a:spLocks noChangeArrowheads="1"/>
            </p:cNvSpPr>
            <p:nvPr/>
          </p:nvSpPr>
          <p:spPr bwMode="auto">
            <a:xfrm>
              <a:off x="2108" y="2786"/>
              <a:ext cx="1587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主干为三方连</a:t>
              </a:r>
            </a:p>
          </p:txBody>
        </p:sp>
        <p:sp>
          <p:nvSpPr>
            <p:cNvPr id="12308" name="AutoShape 78"/>
            <p:cNvSpPr>
              <a:spLocks noChangeArrowheads="1"/>
            </p:cNvSpPr>
            <p:nvPr/>
          </p:nvSpPr>
          <p:spPr bwMode="auto">
            <a:xfrm>
              <a:off x="158" y="2750"/>
              <a:ext cx="5398" cy="1315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  <p:grpSp>
        <p:nvGrpSpPr>
          <p:cNvPr id="12293" name="Group 79"/>
          <p:cNvGrpSpPr/>
          <p:nvPr/>
        </p:nvGrpSpPr>
        <p:grpSpPr bwMode="auto">
          <a:xfrm>
            <a:off x="6499995" y="354291"/>
            <a:ext cx="1752601" cy="2700338"/>
            <a:chOff x="4195" y="391"/>
            <a:chExt cx="1472" cy="2268"/>
          </a:xfrm>
        </p:grpSpPr>
        <p:grpSp>
          <p:nvGrpSpPr>
            <p:cNvPr id="12294" name="Group 80"/>
            <p:cNvGrpSpPr/>
            <p:nvPr/>
          </p:nvGrpSpPr>
          <p:grpSpPr bwMode="auto">
            <a:xfrm>
              <a:off x="4422" y="1306"/>
              <a:ext cx="1078" cy="809"/>
              <a:chOff x="4340" y="1074"/>
              <a:chExt cx="1078" cy="809"/>
            </a:xfrm>
          </p:grpSpPr>
          <p:sp>
            <p:nvSpPr>
              <p:cNvPr id="12297" name="Rectangle 81"/>
              <p:cNvSpPr>
                <a:spLocks noChangeArrowheads="1"/>
              </p:cNvSpPr>
              <p:nvPr/>
            </p:nvSpPr>
            <p:spPr bwMode="auto">
              <a:xfrm>
                <a:off x="4878" y="1074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298" name="Rectangle 82"/>
              <p:cNvSpPr>
                <a:spLocks noChangeArrowheads="1"/>
              </p:cNvSpPr>
              <p:nvPr/>
            </p:nvSpPr>
            <p:spPr bwMode="auto">
              <a:xfrm>
                <a:off x="4606" y="1345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299" name="Rectangle 83"/>
              <p:cNvSpPr>
                <a:spLocks noChangeArrowheads="1"/>
              </p:cNvSpPr>
              <p:nvPr/>
            </p:nvSpPr>
            <p:spPr bwMode="auto">
              <a:xfrm>
                <a:off x="5148" y="1074"/>
                <a:ext cx="270" cy="270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0" name="Rectangle 84"/>
              <p:cNvSpPr>
                <a:spLocks noChangeArrowheads="1"/>
              </p:cNvSpPr>
              <p:nvPr/>
            </p:nvSpPr>
            <p:spPr bwMode="auto">
              <a:xfrm>
                <a:off x="4340" y="161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1" name="Rectangle 85"/>
              <p:cNvSpPr>
                <a:spLocks noChangeArrowheads="1"/>
              </p:cNvSpPr>
              <p:nvPr/>
            </p:nvSpPr>
            <p:spPr bwMode="auto">
              <a:xfrm>
                <a:off x="4609" y="161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  <p:sp>
            <p:nvSpPr>
              <p:cNvPr id="12302" name="Rectangle 86"/>
              <p:cNvSpPr>
                <a:spLocks noChangeArrowheads="1"/>
              </p:cNvSpPr>
              <p:nvPr/>
            </p:nvSpPr>
            <p:spPr bwMode="auto">
              <a:xfrm>
                <a:off x="4876" y="1344"/>
                <a:ext cx="270" cy="269"/>
              </a:xfrm>
              <a:prstGeom prst="rect">
                <a:avLst/>
              </a:prstGeom>
              <a:solidFill>
                <a:srgbClr val="339966"/>
              </a:solidFill>
              <a:ln w="9525" algn="ctr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1pPr>
                <a:lvl2pPr marL="742950" indent="-28575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2pPr>
                <a:lvl3pPr marL="11430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3pPr>
                <a:lvl4pPr marL="16002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4pPr>
                <a:lvl5pPr marL="2057400" indent="-228600" eaLnBrk="0" hangingPunct="0"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9600" b="1">
                    <a:solidFill>
                      <a:srgbClr val="E5FD03"/>
                    </a:solidFill>
                    <a:latin typeface="Arial" panose="020B0604020202020204" pitchFamily="34" charset="0"/>
                    <a:ea typeface="华文彩云" panose="02010800040101010101" pitchFamily="2" charset="-122"/>
                  </a:defRPr>
                </a:lvl9pPr>
              </a:lstStyle>
              <a:p>
                <a:pPr eaLnBrk="1" hangingPunct="1"/>
                <a:endParaRPr lang="zh-CN" altLang="en-US" sz="7200"/>
              </a:p>
            </p:txBody>
          </p:sp>
        </p:grpSp>
        <p:sp>
          <p:nvSpPr>
            <p:cNvPr id="12295" name="Rectangle 87"/>
            <p:cNvSpPr>
              <a:spLocks noChangeArrowheads="1"/>
            </p:cNvSpPr>
            <p:nvPr/>
          </p:nvSpPr>
          <p:spPr bwMode="auto">
            <a:xfrm>
              <a:off x="4195" y="663"/>
              <a:ext cx="1472" cy="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主干为二方连</a:t>
              </a:r>
            </a:p>
          </p:txBody>
        </p:sp>
        <p:sp>
          <p:nvSpPr>
            <p:cNvPr id="12296" name="AutoShape 88"/>
            <p:cNvSpPr>
              <a:spLocks noChangeArrowheads="1"/>
            </p:cNvSpPr>
            <p:nvPr/>
          </p:nvSpPr>
          <p:spPr bwMode="auto">
            <a:xfrm>
              <a:off x="4240" y="391"/>
              <a:ext cx="1360" cy="2268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C006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67500" tIns="35100" rIns="67500" bIns="35100" anchor="ctr"/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eaLnBrk="1" hangingPunct="1"/>
              <a:endParaRPr lang="zh-CN" altLang="en-US" sz="72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6030516" y="2842023"/>
            <a:ext cx="539353" cy="5393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54191" y="2846785"/>
            <a:ext cx="539353" cy="5393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93544" y="3381375"/>
            <a:ext cx="540544" cy="5405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34087" y="2306241"/>
            <a:ext cx="539354" cy="5405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92029" y="2787254"/>
            <a:ext cx="675084" cy="54054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737122" y="2789635"/>
            <a:ext cx="675084" cy="53935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94410" y="3327797"/>
            <a:ext cx="675084" cy="485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725216" y="2301479"/>
            <a:ext cx="675084" cy="485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729978" y="2299098"/>
          <a:ext cx="2321720" cy="15120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4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4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6030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34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030">
                <a:tc gridSpan="2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2" marR="68572" marT="34292" marB="342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416" name="TextBox 12"/>
          <p:cNvSpPr txBox="1">
            <a:spLocks noChangeArrowheads="1"/>
          </p:cNvSpPr>
          <p:nvPr/>
        </p:nvSpPr>
        <p:spPr bwMode="auto">
          <a:xfrm>
            <a:off x="395536" y="354266"/>
            <a:ext cx="82672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下面是一个长方体和一个正方体的展开图，请分别说出与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号面相对的各是几号面？先想一想，再利用附页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中的图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试一试。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75" name="TextBox 16"/>
          <p:cNvSpPr txBox="1">
            <a:spLocks noChangeArrowheads="1"/>
          </p:cNvSpPr>
          <p:nvPr/>
        </p:nvSpPr>
        <p:spPr bwMode="auto">
          <a:xfrm flipH="1">
            <a:off x="1871662" y="2336006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76" name="TextBox 17"/>
          <p:cNvSpPr txBox="1">
            <a:spLocks noChangeArrowheads="1"/>
          </p:cNvSpPr>
          <p:nvPr/>
        </p:nvSpPr>
        <p:spPr bwMode="auto">
          <a:xfrm flipH="1">
            <a:off x="1883569" y="2857500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77" name="TextBox 18"/>
          <p:cNvSpPr txBox="1">
            <a:spLocks noChangeArrowheads="1"/>
          </p:cNvSpPr>
          <p:nvPr/>
        </p:nvSpPr>
        <p:spPr bwMode="auto">
          <a:xfrm flipH="1">
            <a:off x="2447925" y="2853928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78" name="TextBox 19"/>
          <p:cNvSpPr txBox="1">
            <a:spLocks noChangeArrowheads="1"/>
          </p:cNvSpPr>
          <p:nvPr/>
        </p:nvSpPr>
        <p:spPr bwMode="auto">
          <a:xfrm flipH="1">
            <a:off x="3038475" y="2853928"/>
            <a:ext cx="40600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79" name="TextBox 20"/>
          <p:cNvSpPr txBox="1">
            <a:spLocks noChangeArrowheads="1"/>
          </p:cNvSpPr>
          <p:nvPr/>
        </p:nvSpPr>
        <p:spPr bwMode="auto">
          <a:xfrm flipH="1">
            <a:off x="3602831" y="2851547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80" name="TextBox 24"/>
          <p:cNvSpPr txBox="1">
            <a:spLocks noChangeArrowheads="1"/>
          </p:cNvSpPr>
          <p:nvPr/>
        </p:nvSpPr>
        <p:spPr bwMode="auto">
          <a:xfrm flipH="1">
            <a:off x="3038475" y="3351610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4950619" y="2301479"/>
          <a:ext cx="2159792" cy="16204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9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147">
                <a:tc gridSpan="2"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14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147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 marL="68573" marR="68573" marT="34299" marB="3429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409" name="TextBox 26"/>
          <p:cNvSpPr txBox="1">
            <a:spLocks noChangeArrowheads="1"/>
          </p:cNvSpPr>
          <p:nvPr/>
        </p:nvSpPr>
        <p:spPr bwMode="auto">
          <a:xfrm flipH="1">
            <a:off x="5028010" y="2922985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10" name="TextBox 27"/>
          <p:cNvSpPr txBox="1">
            <a:spLocks noChangeArrowheads="1"/>
          </p:cNvSpPr>
          <p:nvPr/>
        </p:nvSpPr>
        <p:spPr bwMode="auto">
          <a:xfrm flipH="1">
            <a:off x="5569744" y="3463528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11" name="TextBox 28"/>
          <p:cNvSpPr txBox="1">
            <a:spLocks noChangeArrowheads="1"/>
          </p:cNvSpPr>
          <p:nvPr/>
        </p:nvSpPr>
        <p:spPr bwMode="auto">
          <a:xfrm flipH="1">
            <a:off x="5562600" y="2925366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12" name="TextBox 29"/>
          <p:cNvSpPr txBox="1">
            <a:spLocks noChangeArrowheads="1"/>
          </p:cNvSpPr>
          <p:nvPr/>
        </p:nvSpPr>
        <p:spPr bwMode="auto">
          <a:xfrm flipH="1">
            <a:off x="6107906" y="2374106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13" name="TextBox 30"/>
          <p:cNvSpPr txBox="1">
            <a:spLocks noChangeArrowheads="1"/>
          </p:cNvSpPr>
          <p:nvPr/>
        </p:nvSpPr>
        <p:spPr bwMode="auto">
          <a:xfrm flipH="1">
            <a:off x="6107906" y="2926556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14" name="TextBox 31"/>
          <p:cNvSpPr txBox="1">
            <a:spLocks noChangeArrowheads="1"/>
          </p:cNvSpPr>
          <p:nvPr/>
        </p:nvSpPr>
        <p:spPr bwMode="auto">
          <a:xfrm flipH="1">
            <a:off x="6644878" y="2925366"/>
            <a:ext cx="4048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39" grpId="0" animBg="1"/>
      <p:bldP spid="38" grpId="0" animBg="1"/>
      <p:bldP spid="36" grpId="0" animBg="1"/>
      <p:bldP spid="35" grpId="0" animBg="1"/>
      <p:bldP spid="34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55707987294687510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1" t="8026" r="57397" b="5956"/>
          <a:stretch>
            <a:fillRect/>
          </a:stretch>
        </p:blipFill>
        <p:spPr bwMode="auto">
          <a:xfrm>
            <a:off x="2093043" y="473330"/>
            <a:ext cx="2726531" cy="392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455707987294687510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6" t="4475" r="9509" b="5956"/>
          <a:stretch>
            <a:fillRect/>
          </a:stretch>
        </p:blipFill>
        <p:spPr bwMode="auto">
          <a:xfrm>
            <a:off x="4638675" y="323850"/>
            <a:ext cx="2268141" cy="408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089187" y="2099557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103442" y="3370878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180063" y="3858494"/>
            <a:ext cx="385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162640" y="2738923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165821" y="3267076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151036" y="3267076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5743575" y="213955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5743575" y="3232548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5706666" y="3826669"/>
            <a:ext cx="385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5719762" y="2708673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5157787" y="3249217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</a:t>
            </a: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6291262" y="3248026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/>
      <p:bldP spid="53259" grpId="0"/>
      <p:bldP spid="53260" grpId="0"/>
      <p:bldP spid="53261" grpId="0"/>
      <p:bldP spid="53262" grpId="0"/>
      <p:bldP spid="532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13943" y="1770951"/>
            <a:ext cx="27260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有些立体图形</a:t>
            </a:r>
          </a:p>
        </p:txBody>
      </p:sp>
      <p:grpSp>
        <p:nvGrpSpPr>
          <p:cNvPr id="2" name="Group 8"/>
          <p:cNvGrpSpPr/>
          <p:nvPr/>
        </p:nvGrpSpPr>
        <p:grpSpPr bwMode="auto">
          <a:xfrm>
            <a:off x="4057650" y="1635918"/>
            <a:ext cx="1143000" cy="461962"/>
            <a:chOff x="2352" y="1278"/>
            <a:chExt cx="960" cy="388"/>
          </a:xfrm>
        </p:grpSpPr>
        <p:sp>
          <p:nvSpPr>
            <p:cNvPr id="10251" name="Line 6"/>
            <p:cNvSpPr>
              <a:spLocks noChangeShapeType="1"/>
            </p:cNvSpPr>
            <p:nvPr/>
          </p:nvSpPr>
          <p:spPr bwMode="auto">
            <a:xfrm>
              <a:off x="2352" y="1632"/>
              <a:ext cx="96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52" name="Text Box 7"/>
            <p:cNvSpPr txBox="1">
              <a:spLocks noChangeArrowheads="1"/>
            </p:cNvSpPr>
            <p:nvPr/>
          </p:nvSpPr>
          <p:spPr bwMode="auto">
            <a:xfrm>
              <a:off x="2448" y="1278"/>
              <a:ext cx="82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4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展开</a:t>
              </a:r>
            </a:p>
          </p:txBody>
        </p:sp>
      </p:grp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148064" y="1707654"/>
            <a:ext cx="20882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平面图形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413942" y="2931790"/>
            <a:ext cx="26540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有些平面图形</a:t>
            </a:r>
          </a:p>
        </p:txBody>
      </p:sp>
      <p:grpSp>
        <p:nvGrpSpPr>
          <p:cNvPr id="3" name="Group 11"/>
          <p:cNvGrpSpPr/>
          <p:nvPr/>
        </p:nvGrpSpPr>
        <p:grpSpPr bwMode="auto">
          <a:xfrm>
            <a:off x="4057650" y="2787254"/>
            <a:ext cx="1143000" cy="470297"/>
            <a:chOff x="2352" y="1237"/>
            <a:chExt cx="960" cy="395"/>
          </a:xfrm>
        </p:grpSpPr>
        <p:sp>
          <p:nvSpPr>
            <p:cNvPr id="10249" name="Line 12"/>
            <p:cNvSpPr>
              <a:spLocks noChangeShapeType="1"/>
            </p:cNvSpPr>
            <p:nvPr/>
          </p:nvSpPr>
          <p:spPr bwMode="auto">
            <a:xfrm>
              <a:off x="2352" y="1632"/>
              <a:ext cx="96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50" name="Text Box 13"/>
            <p:cNvSpPr txBox="1">
              <a:spLocks noChangeArrowheads="1"/>
            </p:cNvSpPr>
            <p:nvPr/>
          </p:nvSpPr>
          <p:spPr bwMode="auto">
            <a:xfrm>
              <a:off x="2448" y="1237"/>
              <a:ext cx="72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1pPr>
              <a:lvl2pPr marL="742950" indent="-28575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2pPr>
              <a:lvl3pPr marL="11430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3pPr>
              <a:lvl4pPr marL="16002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4pPr>
              <a:lvl5pPr marL="2057400" indent="-228600" eaLnBrk="0" hangingPunct="0"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9600" b="1">
                  <a:solidFill>
                    <a:srgbClr val="E5FD03"/>
                  </a:solidFill>
                  <a:latin typeface="Arial" panose="020B0604020202020204" pitchFamily="34" charset="0"/>
                  <a:ea typeface="华文彩云" panose="02010800040101010101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400" dirty="0">
                  <a:solidFill>
                    <a:srgbClr val="FF33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折叠</a:t>
              </a:r>
            </a:p>
          </p:txBody>
        </p:sp>
      </p:grp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220072" y="2931790"/>
            <a:ext cx="22322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立体图形</a:t>
            </a:r>
          </a:p>
        </p:txBody>
      </p:sp>
      <p:sp>
        <p:nvSpPr>
          <p:cNvPr id="10248" name="Text Box 16"/>
          <p:cNvSpPr txBox="1">
            <a:spLocks noChangeArrowheads="1"/>
          </p:cNvSpPr>
          <p:nvPr/>
        </p:nvSpPr>
        <p:spPr bwMode="auto">
          <a:xfrm>
            <a:off x="1547813" y="195263"/>
            <a:ext cx="5309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 eaLnBrk="0" hangingPunct="0"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600" b="1">
                <a:solidFill>
                  <a:srgbClr val="E5FD03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pPr algn="l" eaLnBrk="1" hangingPunct="1"/>
            <a:r>
              <a:rPr lang="zh-CN" altLang="en-US" sz="2700" b="0">
                <a:solidFill>
                  <a:srgbClr val="CC00FF"/>
                </a:solidFill>
              </a:rPr>
              <a:t>　</a:t>
            </a:r>
            <a:endParaRPr lang="zh-CN" altLang="en-US" sz="2700" b="0">
              <a:solidFill>
                <a:srgbClr val="CC00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25" grpId="0" autoUpdateAnimBg="0"/>
      <p:bldP spid="9226" grpId="0" autoUpdateAnimBg="0"/>
      <p:bldP spid="923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558942" y="912274"/>
            <a:ext cx="81175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下面哪些图形沿虚线折叠后能围成正方体？先想一想，再利用附页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中的图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试一试。</a:t>
            </a:r>
          </a:p>
        </p:txBody>
      </p:sp>
      <p:pic>
        <p:nvPicPr>
          <p:cNvPr id="16388" name="图片 10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93" y="1796505"/>
            <a:ext cx="5510213" cy="288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2408487"/>
            <a:ext cx="516731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 descr="delete1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121" y="2489449"/>
            <a:ext cx="351235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990" y="2408487"/>
            <a:ext cx="516731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 descr="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559" y="4213474"/>
            <a:ext cx="516731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 descr="1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71" y="4213474"/>
            <a:ext cx="516731" cy="51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 descr="delete1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49" y="4294436"/>
            <a:ext cx="351234" cy="35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全屏显示(16:9)</PresentationFormat>
  <Paragraphs>68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宋体</vt:lpstr>
      <vt:lpstr>Arial</vt:lpstr>
      <vt:lpstr>黑体</vt:lpstr>
      <vt:lpstr>楷体</vt:lpstr>
      <vt:lpstr>Times New Roman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2019-10-17T10:57:07Z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